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739" r:id="rId2"/>
  </p:sldMasterIdLst>
  <p:notesMasterIdLst>
    <p:notesMasterId r:id="rId18"/>
  </p:notesMasterIdLst>
  <p:sldIdLst>
    <p:sldId id="263" r:id="rId3"/>
    <p:sldId id="272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BC82B"/>
    <a:srgbClr val="7BA62B"/>
    <a:srgbClr val="8A8889"/>
    <a:srgbClr val="FC7F1D"/>
    <a:srgbClr val="4C4C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8999" autoAdjust="0"/>
    <p:restoredTop sz="77940" autoAdjust="0"/>
  </p:normalViewPr>
  <p:slideViewPr>
    <p:cSldViewPr snapToGrid="0" snapToObjects="1">
      <p:cViewPr>
        <p:scale>
          <a:sx n="150" d="100"/>
          <a:sy n="150" d="100"/>
        </p:scale>
        <p:origin x="-128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2.xml"/><Relationship Id="rId20" Type="http://schemas.openxmlformats.org/officeDocument/2006/relationships/presProps" Target="presProps.xml"/><Relationship Id="rId4" Type="http://schemas.openxmlformats.org/officeDocument/2006/relationships/slide" Target="slides/slide2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19" Type="http://schemas.openxmlformats.org/officeDocument/2006/relationships/printerSettings" Target="printerSettings/printerSettings1.bin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CEC2E-C867-4130-AD33-C465DBB79E27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4E230-7049-499B-B157-BF463D6D2EFC}">
      <dgm:prSet custT="1"/>
      <dgm:spPr>
        <a:solidFill>
          <a:srgbClr val="FFE027"/>
        </a:solidFill>
        <a:ln w="57150">
          <a:solidFill>
            <a:srgbClr val="FC7F1D"/>
          </a:solidFill>
        </a:ln>
        <a:effectLst/>
        <a:scene3d>
          <a:camera prst="orthographicFront"/>
          <a:lightRig rig="flat" dir="t"/>
        </a:scene3d>
      </dgm:spPr>
      <dgm:t>
        <a:bodyPr/>
        <a:lstStyle/>
        <a:p>
          <a:pPr rtl="0"/>
          <a:r>
            <a:rPr lang="en-GB" sz="2400" b="1" dirty="0" smtClean="0">
              <a:latin typeface="Arial" pitchFamily="34" charset="0"/>
              <a:cs typeface="Arial" pitchFamily="34" charset="0"/>
            </a:rPr>
            <a:t>Knowledge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FAC96561-D976-4E94-BC90-893E1F567C15}" type="parTrans" cxnId="{FAFE045B-34D2-48B0-821C-AE97B7B85BF2}">
      <dgm:prSet/>
      <dgm:spPr/>
      <dgm:t>
        <a:bodyPr/>
        <a:lstStyle/>
        <a:p>
          <a:endParaRPr lang="en-US"/>
        </a:p>
      </dgm:t>
    </dgm:pt>
    <dgm:pt modelId="{DC9C0A3E-F314-47AF-869C-B58F00A03970}" type="sibTrans" cxnId="{FAFE045B-34D2-48B0-821C-AE97B7B85BF2}">
      <dgm:prSet/>
      <dgm:spPr/>
      <dgm:t>
        <a:bodyPr/>
        <a:lstStyle/>
        <a:p>
          <a:endParaRPr lang="en-US"/>
        </a:p>
      </dgm:t>
    </dgm:pt>
    <dgm:pt modelId="{B5C279B4-86F3-4942-BD12-8A20135F2C9A}">
      <dgm:prSet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/>
      </dgm:spPr>
      <dgm:t>
        <a:bodyPr/>
        <a:lstStyle/>
        <a:p>
          <a:pPr rtl="0"/>
          <a:r>
            <a:rPr lang="en-GB" sz="2400" b="1" dirty="0" smtClean="0">
              <a:latin typeface="Arial" pitchFamily="34" charset="0"/>
              <a:cs typeface="Arial" pitchFamily="34" charset="0"/>
            </a:rPr>
            <a:t>acquisition</a:t>
          </a:r>
          <a:endParaRPr lang="en-GB" sz="2400" b="1" dirty="0">
            <a:latin typeface="Arial" pitchFamily="34" charset="0"/>
            <a:cs typeface="Arial" pitchFamily="34" charset="0"/>
          </a:endParaRPr>
        </a:p>
      </dgm:t>
    </dgm:pt>
    <dgm:pt modelId="{AA89A7F1-8B4A-4674-A3EB-F790ED816164}" type="parTrans" cxnId="{F7F8A3F0-4B00-4B4C-ABCF-225B21D8525C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9EF1782-8CE2-45DF-9AE4-70C9FF702523}" type="sibTrans" cxnId="{F7F8A3F0-4B00-4B4C-ABCF-225B21D8525C}">
      <dgm:prSet/>
      <dgm:spPr/>
      <dgm:t>
        <a:bodyPr/>
        <a:lstStyle/>
        <a:p>
          <a:endParaRPr lang="en-US"/>
        </a:p>
      </dgm:t>
    </dgm:pt>
    <dgm:pt modelId="{A1A62E8C-8465-4D84-95C9-52C9B4F4974B}">
      <dgm:prSet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/>
      </dgm:spPr>
      <dgm:t>
        <a:bodyPr/>
        <a:lstStyle/>
        <a:p>
          <a:pPr rtl="0"/>
          <a:r>
            <a:rPr lang="en-GB" sz="2400" b="1" dirty="0" smtClean="0">
              <a:latin typeface="Arial" pitchFamily="34" charset="0"/>
              <a:cs typeface="Arial" pitchFamily="34" charset="0"/>
            </a:rPr>
            <a:t>transmission</a:t>
          </a:r>
          <a:endParaRPr lang="en-GB" sz="2400" b="1" dirty="0">
            <a:latin typeface="Arial" pitchFamily="34" charset="0"/>
            <a:cs typeface="Arial" pitchFamily="34" charset="0"/>
          </a:endParaRPr>
        </a:p>
      </dgm:t>
    </dgm:pt>
    <dgm:pt modelId="{97D028D3-6F85-40D8-B0FD-CCB540D6C904}" type="parTrans" cxnId="{6F8607FA-8D44-4610-AD31-2A04FC18F1AB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FA27C98-54BE-44EE-AF89-06700FAE49DE}" type="sibTrans" cxnId="{6F8607FA-8D44-4610-AD31-2A04FC18F1AB}">
      <dgm:prSet/>
      <dgm:spPr/>
      <dgm:t>
        <a:bodyPr/>
        <a:lstStyle/>
        <a:p>
          <a:endParaRPr lang="en-US"/>
        </a:p>
      </dgm:t>
    </dgm:pt>
    <dgm:pt modelId="{E5DFC8D8-A3B8-408B-92CB-FB1D8DDB907F}">
      <dgm:prSet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/>
      </dgm:spPr>
      <dgm:t>
        <a:bodyPr/>
        <a:lstStyle/>
        <a:p>
          <a:pPr rtl="0"/>
          <a:r>
            <a:rPr lang="en-GB" sz="2400" b="1" dirty="0" smtClean="0">
              <a:latin typeface="Arial" pitchFamily="34" charset="0"/>
              <a:cs typeface="Arial" pitchFamily="34" charset="0"/>
            </a:rPr>
            <a:t>transformation</a:t>
          </a:r>
          <a:endParaRPr lang="en-GB" sz="2400" b="1" dirty="0">
            <a:latin typeface="Arial" pitchFamily="34" charset="0"/>
            <a:cs typeface="Arial" pitchFamily="34" charset="0"/>
          </a:endParaRPr>
        </a:p>
      </dgm:t>
    </dgm:pt>
    <dgm:pt modelId="{692296C1-B622-4682-B0F9-E8AB34444463}" type="parTrans" cxnId="{94BF3DCA-788A-41C4-8ADB-6037CF7D8D75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FFAC72F-D4D9-420B-87E2-3B5A0FD8A38E}" type="sibTrans" cxnId="{94BF3DCA-788A-41C4-8ADB-6037CF7D8D75}">
      <dgm:prSet/>
      <dgm:spPr/>
      <dgm:t>
        <a:bodyPr/>
        <a:lstStyle/>
        <a:p>
          <a:endParaRPr lang="en-US"/>
        </a:p>
      </dgm:t>
    </dgm:pt>
    <dgm:pt modelId="{E1EB4174-090E-4103-8014-7F574AB668DF}">
      <dgm:prSet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/>
      </dgm:spPr>
      <dgm:t>
        <a:bodyPr/>
        <a:lstStyle/>
        <a:p>
          <a:pPr rtl="0"/>
          <a:r>
            <a:rPr lang="en-GB" sz="2400" b="1" dirty="0" smtClean="0">
              <a:latin typeface="Arial" pitchFamily="34" charset="0"/>
              <a:cs typeface="Arial" pitchFamily="34" charset="0"/>
            </a:rPr>
            <a:t>collaborative creation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E7E43019-E169-4C9B-A05A-5BC63D6215A5}" type="parTrans" cxnId="{1AD97612-F8E0-4EB8-B93E-AEB415E2A515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BE9DC32-9C2A-44D1-832A-7537A619CC47}" type="sibTrans" cxnId="{1AD97612-F8E0-4EB8-B93E-AEB415E2A515}">
      <dgm:prSet/>
      <dgm:spPr/>
      <dgm:t>
        <a:bodyPr/>
        <a:lstStyle/>
        <a:p>
          <a:endParaRPr lang="en-US"/>
        </a:p>
      </dgm:t>
    </dgm:pt>
    <dgm:pt modelId="{438F147F-EC41-462A-AC0D-37513740D13F}" type="pres">
      <dgm:prSet presAssocID="{135CEC2E-C867-4130-AD33-C465DBB79E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5A87C5-A314-46AE-AC43-68CE23A4DC88}" type="pres">
      <dgm:prSet presAssocID="{135CEC2E-C867-4130-AD33-C465DBB79E27}" presName="matrix" presStyleCnt="0"/>
      <dgm:spPr/>
    </dgm:pt>
    <dgm:pt modelId="{B60B0BD8-97DF-4865-B46C-35F43EE739DA}" type="pres">
      <dgm:prSet presAssocID="{135CEC2E-C867-4130-AD33-C465DBB79E27}" presName="tile1" presStyleLbl="node1" presStyleIdx="0" presStyleCnt="4" custScaleX="63773" custScaleY="77633" custLinFactNeighborX="11578" custLinFactNeighborY="7166"/>
      <dgm:spPr/>
      <dgm:t>
        <a:bodyPr/>
        <a:lstStyle/>
        <a:p>
          <a:endParaRPr lang="en-US"/>
        </a:p>
      </dgm:t>
    </dgm:pt>
    <dgm:pt modelId="{403A60D3-756E-474E-B8CC-E8D6ABD8647E}" type="pres">
      <dgm:prSet presAssocID="{135CEC2E-C867-4130-AD33-C465DBB79E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D2415-0946-46A5-82E3-44BBF8CD8B8E}" type="pres">
      <dgm:prSet presAssocID="{135CEC2E-C867-4130-AD33-C465DBB79E27}" presName="tile2" presStyleLbl="node1" presStyleIdx="1" presStyleCnt="4" custScaleX="63773" custScaleY="77633" custLinFactNeighborX="-16100" custLinFactNeighborY="7161"/>
      <dgm:spPr/>
      <dgm:t>
        <a:bodyPr/>
        <a:lstStyle/>
        <a:p>
          <a:endParaRPr lang="en-US"/>
        </a:p>
      </dgm:t>
    </dgm:pt>
    <dgm:pt modelId="{345A40B8-42B0-4B2F-8F69-B079AF4F577D}" type="pres">
      <dgm:prSet presAssocID="{135CEC2E-C867-4130-AD33-C465DBB79E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68E40-C77D-4FCE-BE5E-6FC888F8BB55}" type="pres">
      <dgm:prSet presAssocID="{135CEC2E-C867-4130-AD33-C465DBB79E27}" presName="tile3" presStyleLbl="node1" presStyleIdx="2" presStyleCnt="4" custScaleX="63773" custScaleY="77633" custLinFactNeighborX="12558" custLinFactNeighborY="-651"/>
      <dgm:spPr/>
      <dgm:t>
        <a:bodyPr/>
        <a:lstStyle/>
        <a:p>
          <a:endParaRPr lang="en-US"/>
        </a:p>
      </dgm:t>
    </dgm:pt>
    <dgm:pt modelId="{D0B43889-FA02-4EE5-BF7F-6F4B18862AE6}" type="pres">
      <dgm:prSet presAssocID="{135CEC2E-C867-4130-AD33-C465DBB79E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62CC7-83FC-4E8A-B7D0-F03A3AAC5774}" type="pres">
      <dgm:prSet presAssocID="{135CEC2E-C867-4130-AD33-C465DBB79E27}" presName="tile4" presStyleLbl="node1" presStyleIdx="3" presStyleCnt="4" custScaleX="63773" custScaleY="77633" custLinFactNeighborX="-15778"/>
      <dgm:spPr/>
      <dgm:t>
        <a:bodyPr/>
        <a:lstStyle/>
        <a:p>
          <a:endParaRPr lang="en-US"/>
        </a:p>
      </dgm:t>
    </dgm:pt>
    <dgm:pt modelId="{409597C2-50FA-4729-987F-83B4481405A3}" type="pres">
      <dgm:prSet presAssocID="{135CEC2E-C867-4130-AD33-C465DBB79E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6247B-5F67-46F0-90DE-4B7316FB7354}" type="pres">
      <dgm:prSet presAssocID="{135CEC2E-C867-4130-AD33-C465DBB79E27}" presName="centerTile" presStyleLbl="fgShp" presStyleIdx="0" presStyleCnt="1" custScaleX="76813" custScaleY="117698" custLinFactNeighborX="-3216" custLinFactNeighborY="65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2936D-7339-284D-9D8D-40474DFEFC56}" type="presOf" srcId="{87A4E230-7049-499B-B157-BF463D6D2EFC}" destId="{8646247B-5F67-46F0-90DE-4B7316FB7354}" srcOrd="0" destOrd="0" presId="urn:microsoft.com/office/officeart/2005/8/layout/matrix1"/>
    <dgm:cxn modelId="{F484C6E8-038C-D043-9D94-FCF5478938E6}" type="presOf" srcId="{E1EB4174-090E-4103-8014-7F574AB668DF}" destId="{77462CC7-83FC-4E8A-B7D0-F03A3AAC5774}" srcOrd="0" destOrd="0" presId="urn:microsoft.com/office/officeart/2005/8/layout/matrix1"/>
    <dgm:cxn modelId="{46F97FB7-F7F3-E44E-A731-29A08579353C}" type="presOf" srcId="{135CEC2E-C867-4130-AD33-C465DBB79E27}" destId="{438F147F-EC41-462A-AC0D-37513740D13F}" srcOrd="0" destOrd="0" presId="urn:microsoft.com/office/officeart/2005/8/layout/matrix1"/>
    <dgm:cxn modelId="{94BF3DCA-788A-41C4-8ADB-6037CF7D8D75}" srcId="{87A4E230-7049-499B-B157-BF463D6D2EFC}" destId="{E5DFC8D8-A3B8-408B-92CB-FB1D8DDB907F}" srcOrd="2" destOrd="0" parTransId="{692296C1-B622-4682-B0F9-E8AB34444463}" sibTransId="{9FFAC72F-D4D9-420B-87E2-3B5A0FD8A38E}"/>
    <dgm:cxn modelId="{FAFE045B-34D2-48B0-821C-AE97B7B85BF2}" srcId="{135CEC2E-C867-4130-AD33-C465DBB79E27}" destId="{87A4E230-7049-499B-B157-BF463D6D2EFC}" srcOrd="0" destOrd="0" parTransId="{FAC96561-D976-4E94-BC90-893E1F567C15}" sibTransId="{DC9C0A3E-F314-47AF-869C-B58F00A03970}"/>
    <dgm:cxn modelId="{6F8607FA-8D44-4610-AD31-2A04FC18F1AB}" srcId="{87A4E230-7049-499B-B157-BF463D6D2EFC}" destId="{A1A62E8C-8465-4D84-95C9-52C9B4F4974B}" srcOrd="1" destOrd="0" parTransId="{97D028D3-6F85-40D8-B0FD-CCB540D6C904}" sibTransId="{5FA27C98-54BE-44EE-AF89-06700FAE49DE}"/>
    <dgm:cxn modelId="{F1EC2BC8-F405-244A-A106-FE5C7AF45D3B}" type="presOf" srcId="{E5DFC8D8-A3B8-408B-92CB-FB1D8DDB907F}" destId="{F0368E40-C77D-4FCE-BE5E-6FC888F8BB55}" srcOrd="0" destOrd="0" presId="urn:microsoft.com/office/officeart/2005/8/layout/matrix1"/>
    <dgm:cxn modelId="{1AD97612-F8E0-4EB8-B93E-AEB415E2A515}" srcId="{87A4E230-7049-499B-B157-BF463D6D2EFC}" destId="{E1EB4174-090E-4103-8014-7F574AB668DF}" srcOrd="3" destOrd="0" parTransId="{E7E43019-E169-4C9B-A05A-5BC63D6215A5}" sibTransId="{BBE9DC32-9C2A-44D1-832A-7537A619CC47}"/>
    <dgm:cxn modelId="{054776C5-8A73-5D46-8759-01BBBA68DE41}" type="presOf" srcId="{E5DFC8D8-A3B8-408B-92CB-FB1D8DDB907F}" destId="{D0B43889-FA02-4EE5-BF7F-6F4B18862AE6}" srcOrd="1" destOrd="0" presId="urn:microsoft.com/office/officeart/2005/8/layout/matrix1"/>
    <dgm:cxn modelId="{F7F8A3F0-4B00-4B4C-ABCF-225B21D8525C}" srcId="{87A4E230-7049-499B-B157-BF463D6D2EFC}" destId="{B5C279B4-86F3-4942-BD12-8A20135F2C9A}" srcOrd="0" destOrd="0" parTransId="{AA89A7F1-8B4A-4674-A3EB-F790ED816164}" sibTransId="{69EF1782-8CE2-45DF-9AE4-70C9FF702523}"/>
    <dgm:cxn modelId="{CDD73F40-2E1A-0048-9C0C-48704CF0A422}" type="presOf" srcId="{B5C279B4-86F3-4942-BD12-8A20135F2C9A}" destId="{403A60D3-756E-474E-B8CC-E8D6ABD8647E}" srcOrd="1" destOrd="0" presId="urn:microsoft.com/office/officeart/2005/8/layout/matrix1"/>
    <dgm:cxn modelId="{A86034EC-E757-B645-B4C6-D303D613786E}" type="presOf" srcId="{B5C279B4-86F3-4942-BD12-8A20135F2C9A}" destId="{B60B0BD8-97DF-4865-B46C-35F43EE739DA}" srcOrd="0" destOrd="0" presId="urn:microsoft.com/office/officeart/2005/8/layout/matrix1"/>
    <dgm:cxn modelId="{4AF92BCD-810F-344C-A0F8-2D93D8FC95AD}" type="presOf" srcId="{A1A62E8C-8465-4D84-95C9-52C9B4F4974B}" destId="{345A40B8-42B0-4B2F-8F69-B079AF4F577D}" srcOrd="1" destOrd="0" presId="urn:microsoft.com/office/officeart/2005/8/layout/matrix1"/>
    <dgm:cxn modelId="{348A210C-6AE5-B04B-B0A8-FABF31F9FD31}" type="presOf" srcId="{A1A62E8C-8465-4D84-95C9-52C9B4F4974B}" destId="{F83D2415-0946-46A5-82E3-44BBF8CD8B8E}" srcOrd="0" destOrd="0" presId="urn:microsoft.com/office/officeart/2005/8/layout/matrix1"/>
    <dgm:cxn modelId="{DB8943C4-B500-C544-8212-A8EE25719422}" type="presOf" srcId="{E1EB4174-090E-4103-8014-7F574AB668DF}" destId="{409597C2-50FA-4729-987F-83B4481405A3}" srcOrd="1" destOrd="0" presId="urn:microsoft.com/office/officeart/2005/8/layout/matrix1"/>
    <dgm:cxn modelId="{1E6C6B35-2AA7-7943-BD8A-83A3615A82B7}" type="presParOf" srcId="{438F147F-EC41-462A-AC0D-37513740D13F}" destId="{BE5A87C5-A314-46AE-AC43-68CE23A4DC88}" srcOrd="0" destOrd="0" presId="urn:microsoft.com/office/officeart/2005/8/layout/matrix1"/>
    <dgm:cxn modelId="{CE80735D-306D-2445-BB39-298167C4156B}" type="presParOf" srcId="{BE5A87C5-A314-46AE-AC43-68CE23A4DC88}" destId="{B60B0BD8-97DF-4865-B46C-35F43EE739DA}" srcOrd="0" destOrd="0" presId="urn:microsoft.com/office/officeart/2005/8/layout/matrix1"/>
    <dgm:cxn modelId="{6DF6CBD6-0758-3745-B138-E1A030A57E9D}" type="presParOf" srcId="{BE5A87C5-A314-46AE-AC43-68CE23A4DC88}" destId="{403A60D3-756E-474E-B8CC-E8D6ABD8647E}" srcOrd="1" destOrd="0" presId="urn:microsoft.com/office/officeart/2005/8/layout/matrix1"/>
    <dgm:cxn modelId="{E0A88D22-FD2D-9841-8DE0-583B07DD6C22}" type="presParOf" srcId="{BE5A87C5-A314-46AE-AC43-68CE23A4DC88}" destId="{F83D2415-0946-46A5-82E3-44BBF8CD8B8E}" srcOrd="2" destOrd="0" presId="urn:microsoft.com/office/officeart/2005/8/layout/matrix1"/>
    <dgm:cxn modelId="{41EDB397-9AD2-CF4D-ABBF-99242B144666}" type="presParOf" srcId="{BE5A87C5-A314-46AE-AC43-68CE23A4DC88}" destId="{345A40B8-42B0-4B2F-8F69-B079AF4F577D}" srcOrd="3" destOrd="0" presId="urn:microsoft.com/office/officeart/2005/8/layout/matrix1"/>
    <dgm:cxn modelId="{DBE27D93-0692-0D45-9749-C6C729F51A8A}" type="presParOf" srcId="{BE5A87C5-A314-46AE-AC43-68CE23A4DC88}" destId="{F0368E40-C77D-4FCE-BE5E-6FC888F8BB55}" srcOrd="4" destOrd="0" presId="urn:microsoft.com/office/officeart/2005/8/layout/matrix1"/>
    <dgm:cxn modelId="{AE62DC64-8096-C147-B9F7-B5D8AC0004D0}" type="presParOf" srcId="{BE5A87C5-A314-46AE-AC43-68CE23A4DC88}" destId="{D0B43889-FA02-4EE5-BF7F-6F4B18862AE6}" srcOrd="5" destOrd="0" presId="urn:microsoft.com/office/officeart/2005/8/layout/matrix1"/>
    <dgm:cxn modelId="{6C591489-22CA-6240-BADA-3CF4AD6164CD}" type="presParOf" srcId="{BE5A87C5-A314-46AE-AC43-68CE23A4DC88}" destId="{77462CC7-83FC-4E8A-B7D0-F03A3AAC5774}" srcOrd="6" destOrd="0" presId="urn:microsoft.com/office/officeart/2005/8/layout/matrix1"/>
    <dgm:cxn modelId="{30B8C01B-EAC9-B24F-BC34-F9922AEFBD83}" type="presParOf" srcId="{BE5A87C5-A314-46AE-AC43-68CE23A4DC88}" destId="{409597C2-50FA-4729-987F-83B4481405A3}" srcOrd="7" destOrd="0" presId="urn:microsoft.com/office/officeart/2005/8/layout/matrix1"/>
    <dgm:cxn modelId="{7F983A03-D4AD-DE4A-A3DD-5179A9048E28}" type="presParOf" srcId="{438F147F-EC41-462A-AC0D-37513740D13F}" destId="{8646247B-5F67-46F0-90DE-4B7316FB73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0B0BD8-97DF-4865-B46C-35F43EE739DA}">
      <dsp:nvSpPr>
        <dsp:cNvPr id="0" name=""/>
        <dsp:cNvSpPr/>
      </dsp:nvSpPr>
      <dsp:spPr>
        <a:xfrm rot="16200000">
          <a:off x="1773993" y="-153528"/>
          <a:ext cx="1602440" cy="2667009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acquisition</a:t>
          </a:r>
          <a:endParaRPr lang="en-GB" sz="2400" b="1" kern="1200" dirty="0">
            <a:latin typeface="Arial" pitchFamily="34" charset="0"/>
            <a:cs typeface="Arial" pitchFamily="34" charset="0"/>
          </a:endParaRPr>
        </a:p>
      </dsp:txBody>
      <dsp:txXfrm rot="16200000">
        <a:off x="1974298" y="-353833"/>
        <a:ext cx="1201830" cy="2667009"/>
      </dsp:txXfrm>
    </dsp:sp>
    <dsp:sp modelId="{F83D2415-0946-46A5-82E3-44BBF8CD8B8E}">
      <dsp:nvSpPr>
        <dsp:cNvPr id="0" name=""/>
        <dsp:cNvSpPr/>
      </dsp:nvSpPr>
      <dsp:spPr>
        <a:xfrm>
          <a:off x="4266240" y="378653"/>
          <a:ext cx="2667009" cy="160244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transmission</a:t>
          </a:r>
          <a:endParaRPr lang="en-GB" sz="2400" b="1" kern="1200" dirty="0">
            <a:latin typeface="Arial" pitchFamily="34" charset="0"/>
            <a:cs typeface="Arial" pitchFamily="34" charset="0"/>
          </a:endParaRPr>
        </a:p>
      </dsp:txBody>
      <dsp:txXfrm>
        <a:off x="4266240" y="378653"/>
        <a:ext cx="2667009" cy="1201830"/>
      </dsp:txXfrm>
    </dsp:sp>
    <dsp:sp modelId="{F0368E40-C77D-4FCE-BE5E-6FC888F8BB55}">
      <dsp:nvSpPr>
        <dsp:cNvPr id="0" name=""/>
        <dsp:cNvSpPr/>
      </dsp:nvSpPr>
      <dsp:spPr>
        <a:xfrm rot="10800000">
          <a:off x="1282693" y="2281526"/>
          <a:ext cx="2667009" cy="160244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transformation</a:t>
          </a:r>
          <a:endParaRPr lang="en-GB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282693" y="2682136"/>
        <a:ext cx="2667009" cy="1201830"/>
      </dsp:txXfrm>
    </dsp:sp>
    <dsp:sp modelId="{77462CC7-83FC-4E8A-B7D0-F03A3AAC5774}">
      <dsp:nvSpPr>
        <dsp:cNvPr id="0" name=""/>
        <dsp:cNvSpPr/>
      </dsp:nvSpPr>
      <dsp:spPr>
        <a:xfrm rot="5400000">
          <a:off x="4811991" y="1762679"/>
          <a:ext cx="1602440" cy="2667009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collaborative creation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5012296" y="1962984"/>
        <a:ext cx="1201830" cy="2667009"/>
      </dsp:txXfrm>
    </dsp:sp>
    <dsp:sp modelId="{8646247B-5F67-46F0-90DE-4B7316FB7354}">
      <dsp:nvSpPr>
        <dsp:cNvPr id="0" name=""/>
        <dsp:cNvSpPr/>
      </dsp:nvSpPr>
      <dsp:spPr>
        <a:xfrm>
          <a:off x="3137634" y="1524003"/>
          <a:ext cx="1927408" cy="1214715"/>
        </a:xfrm>
        <a:prstGeom prst="roundRect">
          <a:avLst/>
        </a:prstGeom>
        <a:solidFill>
          <a:srgbClr val="FFE027"/>
        </a:solidFill>
        <a:ln w="57150" cap="flat" cmpd="sng" algn="ctr">
          <a:solidFill>
            <a:srgbClr val="FC7F1D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Knowledge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3137634" y="1524003"/>
        <a:ext cx="1927408" cy="121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251213-7B91-4FD4-95A3-8B13031A23E4}" type="datetimeFigureOut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DEA160-2D32-45EF-B52C-61625E63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E89C41-1B3F-4D36-AF64-1DE86CB68D6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25EA4-E309-4B7C-A075-A2B9219593B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35AD90-7D01-47EF-9F75-4C0EAE39147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3A534D-8E0A-4741-BEC7-958A4C047E3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6218238"/>
            <a:ext cx="9144000" cy="639762"/>
          </a:xfrm>
          <a:prstGeom prst="rect">
            <a:avLst/>
          </a:prstGeom>
          <a:solidFill>
            <a:srgbClr val="FBC8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</p:txBody>
      </p:sp>
      <p:pic>
        <p:nvPicPr>
          <p:cNvPr id="5" name="Picture 13" descr="Dotsorange.png"/>
          <p:cNvPicPr>
            <a:picLocks noChangeAspect="1"/>
          </p:cNvPicPr>
          <p:nvPr userDrawn="1"/>
        </p:nvPicPr>
        <p:blipFill>
          <a:blip r:embed="rId2"/>
          <a:srcRect l="833" t="88850"/>
          <a:stretch>
            <a:fillRect/>
          </a:stretch>
        </p:blipFill>
        <p:spPr bwMode="auto">
          <a:xfrm>
            <a:off x="76200" y="6356350"/>
            <a:ext cx="906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4" descr="09Conference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90600"/>
            <a:ext cx="43894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9718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5">
            <a:lum bright="-28000" contrast="20000"/>
          </a:blip>
          <a:srcRect b="56917"/>
          <a:stretch>
            <a:fillRect/>
          </a:stretch>
        </p:blipFill>
        <p:spPr bwMode="auto">
          <a:xfrm>
            <a:off x="3790950" y="6369050"/>
            <a:ext cx="1563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49575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1322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2F9C-702A-40D6-BA2D-8EBBC6CFD5EC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6A91-21DA-4369-AB7C-666B42DF2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EF48-D8AD-42C7-AA5A-1972F4DE119E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02BB-C830-483D-AD72-98967C1D5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tsorange.png"/>
          <p:cNvPicPr>
            <a:picLocks noChangeAspect="1"/>
          </p:cNvPicPr>
          <p:nvPr userDrawn="1"/>
        </p:nvPicPr>
        <p:blipFill>
          <a:blip r:embed="rId2"/>
          <a:srcRect l="833" t="88017"/>
          <a:stretch>
            <a:fillRect/>
          </a:stretch>
        </p:blipFill>
        <p:spPr bwMode="auto">
          <a:xfrm>
            <a:off x="76200" y="6324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09Conference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52400"/>
            <a:ext cx="1752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1524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 flipV="1">
            <a:off x="0" y="6218238"/>
            <a:ext cx="9144000" cy="639762"/>
          </a:xfrm>
          <a:prstGeom prst="rect">
            <a:avLst/>
          </a:prstGeom>
          <a:solidFill>
            <a:srgbClr val="FBC82B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</a:endParaRPr>
          </a:p>
        </p:txBody>
      </p:sp>
      <p:pic>
        <p:nvPicPr>
          <p:cNvPr id="8" name="Picture 13" descr="Dotsorange.png"/>
          <p:cNvPicPr>
            <a:picLocks noChangeAspect="1"/>
          </p:cNvPicPr>
          <p:nvPr userDrawn="1"/>
        </p:nvPicPr>
        <p:blipFill>
          <a:blip r:embed="rId2"/>
          <a:srcRect l="833" t="88850"/>
          <a:stretch>
            <a:fillRect/>
          </a:stretch>
        </p:blipFill>
        <p:spPr bwMode="auto">
          <a:xfrm>
            <a:off x="76200" y="6356350"/>
            <a:ext cx="906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14" descr="09Conference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90600"/>
            <a:ext cx="43894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9718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6">
            <a:lum bright="-28000" contrast="20000"/>
          </a:blip>
          <a:srcRect b="56917"/>
          <a:stretch>
            <a:fillRect/>
          </a:stretch>
        </p:blipFill>
        <p:spPr bwMode="auto">
          <a:xfrm>
            <a:off x="3790950" y="6369050"/>
            <a:ext cx="1563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49575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1322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9086-D346-DA44-86C0-05EEA6C367D2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C738-E00A-9048-872D-DF5280BA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D60E-A060-FC45-B730-9532C8D44200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E16B-0E95-7B43-94BF-FB6F7F67E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016A-74AD-0348-BE42-41CB0D1ADC2C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359E-3BE5-0849-A324-ED2811DEF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2D03-9BF3-0840-BFED-E685EDF58CB1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D291-01C6-1B4F-BA25-E3B5971C9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89F3-27D6-744E-9A2A-0CEF1567B1C8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3696-63EF-FC46-B808-8E1A35396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1706-48D2-1F43-A0AE-A0C0E592094E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8BC7-8B04-A14F-A5FE-DAC278E79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0129-E391-AF45-BD10-F3D35B9F0D5D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9864-B5E9-9C4D-8513-425C85C68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4B0D-7F7B-2044-B2EF-2182655E5FCC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F03A-0056-DC4C-9215-625D0991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FDE3-885C-934F-AC84-A76E510ABFBF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B396-A6BD-FD43-A4CB-F20FF76B0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3201-A653-423A-84F1-620BC4D7E018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E46B-EB42-4785-9F9F-BE1E802B0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6BEE-C93D-F143-A240-312F709D8E48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5113-234A-0748-BBB6-C89D9F6CC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271E-9DD1-894D-BC71-4048A903A1ED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6D59-F1DB-C243-A1C0-23FC08976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74F7-36AA-4156-A5C5-ABCB3BF8FEFA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71DF-A1E6-4258-B747-ADAD3268E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B93A-2F74-45B4-8E2C-668D88D502CD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78F3-6FB4-46F4-870E-1628D02A9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A598-5E9A-40F2-8D5E-1563B6E93937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F521-01C4-4C1E-A8B5-C44CBBCB1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3138-DDDC-4362-99B0-9FB86B110A30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66A5-60BE-4789-B05D-E00F52EC3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6E8B-ED18-4090-8752-6FD1FEB74AFA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B815-C481-4970-9A54-2E1024ACF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F363-731F-4EA3-9A56-391BD563F68F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40CC-2585-459C-83D5-F45E0F785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5DA1-D642-45ED-9A28-76C33036F21D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D05A-9864-4ABF-AD1E-37236FBD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A59EAB8-C470-4D6F-8B65-EE849C6AA099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669BF71-D1C2-4789-A41F-C35B99FDA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otsorange.png"/>
          <p:cNvPicPr>
            <a:picLocks noChangeAspect="1"/>
          </p:cNvPicPr>
          <p:nvPr userDrawn="1"/>
        </p:nvPicPr>
        <p:blipFill>
          <a:blip r:embed="rId12"/>
          <a:srcRect l="833" t="88017"/>
          <a:stretch>
            <a:fillRect/>
          </a:stretch>
        </p:blipFill>
        <p:spPr bwMode="auto">
          <a:xfrm>
            <a:off x="76200" y="6324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09Conference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152400"/>
            <a:ext cx="1752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6100" y="1524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FC7F1D"/>
          </a:solidFill>
          <a:latin typeface="Arial"/>
          <a:ea typeface="ＭＳ Ｐゴシック" pitchFamily="48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ＭＳ Ｐゴシック" charset="-128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C5E22080-47DD-6D44-905C-0A535FE8909A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3AD6D2FE-36FF-EF4C-B778-F7F91EFE6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otsorange.png"/>
          <p:cNvPicPr>
            <a:picLocks noChangeAspect="1"/>
          </p:cNvPicPr>
          <p:nvPr userDrawn="1"/>
        </p:nvPicPr>
        <p:blipFill>
          <a:blip r:embed="rId13"/>
          <a:srcRect l="833" t="88017"/>
          <a:stretch>
            <a:fillRect/>
          </a:stretch>
        </p:blipFill>
        <p:spPr bwMode="auto">
          <a:xfrm>
            <a:off x="76200" y="6324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09Conferencelogo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152400"/>
            <a:ext cx="1752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6100" y="1524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FC7F1D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-112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-112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-112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-112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-112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hyperlink" Target="http://cmap.ihmc.us/conceptmap.html" TargetMode="Externa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Library Lightning Round </a:t>
            </a:r>
            <a:endParaRPr lang="en-US" cap="none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4250268"/>
            <a:ext cx="6400800" cy="118215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Presenters:</a:t>
            </a:r>
          </a:p>
          <a:p>
            <a:pPr eaLnBrk="1" hangingPunct="1"/>
            <a:r>
              <a:rPr lang="en-US" dirty="0" err="1" smtClean="0">
                <a:latin typeface="Arial" charset="0"/>
                <a:ea typeface="ＭＳ Ｐゴシック" charset="-128"/>
              </a:rPr>
              <a:t>Roseann</a:t>
            </a:r>
            <a:r>
              <a:rPr lang="en-US" dirty="0" smtClean="0">
                <a:latin typeface="Arial" charset="0"/>
                <a:ea typeface="ＭＳ Ｐゴシック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Bowerman</a:t>
            </a:r>
            <a:r>
              <a:rPr lang="en-US" dirty="0" smtClean="0">
                <a:latin typeface="Arial" charset="0"/>
                <a:ea typeface="ＭＳ Ｐゴシック" charset="-128"/>
              </a:rPr>
              <a:t> 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Megan Fitzgibbons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-112" charset="0"/>
              <a:buNone/>
            </a:pPr>
            <a:r>
              <a:rPr lang="en-US" sz="4800">
                <a:solidFill>
                  <a:srgbClr val="FC7F1D"/>
                </a:solidFill>
                <a:latin typeface="Arial" pitchFamily="-112" charset="0"/>
                <a:ea typeface="ＭＳ Ｐゴシック" pitchFamily="-112" charset="-128"/>
              </a:rPr>
              <a:t>Cmap + profs + info literacy</a:t>
            </a:r>
          </a:p>
        </p:txBody>
      </p:sp>
      <p:pic>
        <p:nvPicPr>
          <p:cNvPr id="15363" name="Picture 2" descr="C:\Users\Megan\AppData\Local\Microsoft\Windows\Temporary Internet Files\Content.IE5\EVNR02WI\MPj0442237000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749550"/>
            <a:ext cx="25654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75129" y="1853453"/>
          <a:ext cx="8364071" cy="41282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74663" y="3267075"/>
            <a:ext cx="8001000" cy="838200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38100">
            <a:solidFill>
              <a:srgbClr val="215968"/>
            </a:solidFill>
            <a:round/>
            <a:headEnd/>
            <a:tailEnd/>
          </a:ln>
          <a:effectLst>
            <a:outerShdw blurRad="63500" dist="25400" dir="14699927" algn="t" rotWithShape="0">
              <a:srgbClr val="000000">
                <a:alpha val="5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4000" dirty="0">
                <a:latin typeface="+mn-lt"/>
                <a:ea typeface="+mn-ea"/>
                <a:cs typeface="+mn-cs"/>
                <a:sym typeface="Wingdings" pitchFamily="2" charset="2"/>
              </a:rPr>
              <a:t>    </a:t>
            </a:r>
            <a:r>
              <a:rPr lang="en-GB" sz="4000" dirty="0">
                <a:latin typeface="Arial" pitchFamily="34" charset="0"/>
                <a:ea typeface="+mn-ea"/>
                <a:cs typeface="Arial" pitchFamily="34" charset="0"/>
              </a:rPr>
              <a:t>What are we doing and why?</a:t>
            </a:r>
          </a:p>
        </p:txBody>
      </p:sp>
      <p:sp>
        <p:nvSpPr>
          <p:cNvPr id="16388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sz="4400" b="0" cap="none">
                <a:latin typeface="Arial" pitchFamily="-112" charset="0"/>
                <a:ea typeface="ＭＳ Ｐゴシック" pitchFamily="-112" charset="-128"/>
              </a:rPr>
              <a:t>Uses of concept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4328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43600" y="5410200"/>
            <a:ext cx="2743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6135688"/>
            <a:ext cx="640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FC7F1D"/>
                </a:solidFill>
                <a:ea typeface="Arial" pitchFamily="-112" charset="0"/>
                <a:cs typeface="Arial" pitchFamily="-112" charset="0"/>
              </a:rPr>
              <a:t>Download the program at </a:t>
            </a:r>
          </a:p>
          <a:p>
            <a:r>
              <a:rPr lang="en-GB" b="1">
                <a:solidFill>
                  <a:srgbClr val="FC7F1D"/>
                </a:solidFill>
                <a:ea typeface="Arial" pitchFamily="-112" charset="0"/>
                <a:cs typeface="Arial" pitchFamily="-112" charset="0"/>
                <a:hlinkClick r:id="rId3"/>
              </a:rPr>
              <a:t>http://cmap.ihmc.us/conceptmap.html</a:t>
            </a:r>
            <a:r>
              <a:rPr lang="en-GB" b="1">
                <a:solidFill>
                  <a:srgbClr val="FC7F1D"/>
                </a:solidFill>
                <a:ea typeface="Arial" pitchFamily="-112" charset="0"/>
                <a:cs typeface="Arial" pitchFamily="-11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gan\Documents\Work\Writing\Concept_mapping_proj\poli319_map_c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71" r="19151"/>
          <a:stretch>
            <a:fillRect/>
          </a:stretch>
        </p:blipFill>
        <p:spPr>
          <a:xfrm>
            <a:off x="0" y="147638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2286000"/>
          </a:xfrm>
        </p:spPr>
        <p:txBody>
          <a:bodyPr/>
          <a:lstStyle/>
          <a:p>
            <a:pPr algn="ctr" eaLnBrk="1" hangingPunct="1">
              <a:buFont typeface="Arial" pitchFamily="-112" charset="0"/>
              <a:buNone/>
            </a:pPr>
            <a:r>
              <a:rPr lang="en-US" sz="4800">
                <a:solidFill>
                  <a:srgbClr val="FC7F1D"/>
                </a:solidFill>
                <a:latin typeface="Arial" pitchFamily="-112" charset="0"/>
                <a:ea typeface="ＭＳ Ｐゴシック" pitchFamily="-112" charset="-128"/>
              </a:rPr>
              <a:t>Cmap + profs + info literacy</a:t>
            </a:r>
          </a:p>
          <a:p>
            <a:pPr algn="ctr" eaLnBrk="1" hangingPunct="1">
              <a:buFont typeface="Arial" pitchFamily="-112" charset="0"/>
              <a:buNone/>
            </a:pPr>
            <a:r>
              <a:rPr lang="en-US" sz="4800">
                <a:solidFill>
                  <a:srgbClr val="FC7F1D"/>
                </a:solidFill>
                <a:latin typeface="Arial" pitchFamily="-112" charset="0"/>
                <a:ea typeface="ＭＳ Ｐゴシック" pitchFamily="-112" charset="-128"/>
              </a:rPr>
              <a:t>= Student learning</a:t>
            </a:r>
          </a:p>
        </p:txBody>
      </p:sp>
      <p:pic>
        <p:nvPicPr>
          <p:cNvPr id="19459" name="Picture 5" descr="fish_together.jpg"/>
          <p:cNvPicPr>
            <a:picLocks noChangeAspect="1"/>
          </p:cNvPicPr>
          <p:nvPr/>
        </p:nvPicPr>
        <p:blipFill>
          <a:blip r:embed="rId2"/>
          <a:srcRect l="25017" t="15556" r="21613" b="47131"/>
          <a:stretch>
            <a:fillRect/>
          </a:stretch>
        </p:blipFill>
        <p:spPr bwMode="auto">
          <a:xfrm>
            <a:off x="2873375" y="3276600"/>
            <a:ext cx="37830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260725"/>
            <a:ext cx="8382000" cy="3025775"/>
          </a:xfrm>
        </p:spPr>
        <p:txBody>
          <a:bodyPr/>
          <a:lstStyle/>
          <a:p>
            <a:r>
              <a:rPr lang="en-US" sz="3600">
                <a:latin typeface="Arial" pitchFamily="-112" charset="0"/>
                <a:ea typeface="ＭＳ Ｐゴシック" pitchFamily="-112" charset="-128"/>
              </a:rPr>
              <a:t>What did you think about this session?</a:t>
            </a:r>
          </a:p>
          <a:p>
            <a:endParaRPr lang="en-US" sz="1200">
              <a:latin typeface="Arial" pitchFamily="-112" charset="0"/>
              <a:ea typeface="ＭＳ Ｐゴシック" pitchFamily="-112" charset="-128"/>
            </a:endParaRPr>
          </a:p>
          <a:p>
            <a:r>
              <a:rPr lang="en-US" sz="3600">
                <a:latin typeface="Arial" pitchFamily="-112" charset="0"/>
                <a:ea typeface="ＭＳ Ｐゴシック" pitchFamily="-112" charset="-128"/>
              </a:rPr>
              <a:t>Your input is important to us!</a:t>
            </a:r>
          </a:p>
          <a:p>
            <a:endParaRPr lang="en-US" sz="1200">
              <a:latin typeface="Arial" pitchFamily="-112" charset="0"/>
              <a:ea typeface="ＭＳ Ｐゴシック" pitchFamily="-112" charset="-128"/>
            </a:endParaRPr>
          </a:p>
          <a:p>
            <a:r>
              <a:rPr lang="en-US" sz="3600">
                <a:latin typeface="Arial" pitchFamily="-112" charset="0"/>
                <a:ea typeface="ＭＳ Ｐゴシック" pitchFamily="-112" charset="-128"/>
              </a:rPr>
              <a:t>Click on “Evaluate This Session” on the conference program page.</a:t>
            </a:r>
          </a:p>
          <a:p>
            <a:endParaRPr lang="en-US" sz="3600">
              <a:latin typeface="Arial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charset="-128"/>
              </a:rPr>
              <a:t>Expanding Conversations About Information Literacy in the Curriculum: Faculty Guidance Using Focus Groups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012825"/>
          </a:xfrm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Roseann Bowerman  |  November 4,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charset="-128"/>
              </a:rPr>
              <a:t>FACULTY FOCUS GROUPS BY DISCIPLINE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Goal - Gather faculty insights and concerns 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Students’ information seeking habits and skills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Faculty expectations for their graduating majors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Did students possess the expected skills and knowledge?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Where in curriculum </a:t>
            </a:r>
            <a:r>
              <a:rPr lang="en-US" b="1" smtClean="0">
                <a:latin typeface="Arial" charset="0"/>
                <a:ea typeface="ＭＳ Ｐゴシック" charset="-128"/>
                <a:cs typeface="Arial" charset="0"/>
              </a:rPr>
              <a:t>are</a:t>
            </a:r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 or </a:t>
            </a:r>
            <a:r>
              <a:rPr lang="en-US" b="1" smtClean="0">
                <a:latin typeface="Arial" charset="0"/>
                <a:ea typeface="ＭＳ Ｐゴシック" charset="-128"/>
                <a:cs typeface="Arial" charset="0"/>
              </a:rPr>
              <a:t>should </a:t>
            </a:r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 these skills be acquired?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charset="-128"/>
              </a:rPr>
              <a:t>Organization and Process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Information Literacy Working Group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Facilitators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Director of Writing Across the Curriculum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Senior Instructional Technologist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11 Academic Departments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52 Teaching Faculty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Taping and “Debriefing” sessions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Developing achievable action plan</a:t>
            </a:r>
          </a:p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charset="-128"/>
              </a:rPr>
              <a:t>WHAT WE LEARNED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Student needs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Guidance on creating bibliographies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Discipline specific resource guides to increase knowledge of their “information environment.”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Awareness of librarian as resource mentor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International students’ special concerns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Faculty needs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Conversation within their departments on how students develop discipline specific information literacy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Familiarity with new tools and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charset="-128"/>
              </a:rPr>
              <a:t>ACTION PLANS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57300"/>
            <a:ext cx="8229600" cy="48688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TRAC Fellow Program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Peer mentors trained in writing, pedagogy, information literacy and instructional technology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Refworks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Bibliographic management and citation tool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LibGuides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Discipline specific guides to important resources using Web 2.0 features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International Student programming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Orientations, presentations, partnerships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Arial" charset="0"/>
              </a:rPr>
              <a:t>Increased Outreach to research intensive classes</a:t>
            </a:r>
          </a:p>
          <a:p>
            <a:pPr eaLnBrk="1" hangingPunct="1"/>
            <a:endParaRPr lang="en-US" smtClean="0">
              <a:latin typeface="Arial" charset="0"/>
              <a:ea typeface="ＭＳ Ｐゴシック" charset="-128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charset="-128"/>
              </a:rPr>
              <a:t>ACTION PLAN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charset="-128"/>
              </a:rPr>
              <a:t>Research Skills Assessment tool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Administer to rising Seniors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Expand to become a training tool as well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charset="-128"/>
              </a:rPr>
              <a:t>Offer additional training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Google Scholar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err="1" smtClean="0">
                <a:latin typeface="Arial" charset="0"/>
                <a:ea typeface="ＭＳ Ｐゴシック" charset="-128"/>
                <a:cs typeface="Arial" charset="0"/>
              </a:rPr>
              <a:t>Refworks</a:t>
            </a:r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New databases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latin typeface="Arial" pitchFamily="-112" charset="0"/>
                <a:ea typeface="ＭＳ Ｐゴシック" pitchFamily="-112" charset="-128"/>
              </a:rPr>
              <a:t>Concept mapping for collaboration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-112" charset="0"/>
                <a:ea typeface="ＭＳ Ｐゴシック" pitchFamily="-112" charset="-128"/>
              </a:rPr>
              <a:t>Megan Fitzgibbons  |  November 4,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ish_levels.jpg"/>
          <p:cNvPicPr>
            <a:picLocks noChangeAspect="1"/>
          </p:cNvPicPr>
          <p:nvPr/>
        </p:nvPicPr>
        <p:blipFill>
          <a:blip r:embed="rId2"/>
          <a:srcRect t="19453" b="4617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93663" y="719138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FC7F1D"/>
                </a:solidFill>
                <a:ea typeface="Arial" pitchFamily="-112" charset="0"/>
                <a:cs typeface="Arial" pitchFamily="-112" charset="0"/>
              </a:rPr>
              <a:t>…don’t always see eye to eye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152400" y="5432425"/>
            <a:ext cx="333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7BA62B"/>
                </a:solidFill>
                <a:ea typeface="Arial" pitchFamily="-112" charset="0"/>
                <a:cs typeface="Arial" pitchFamily="-112" charset="0"/>
              </a:rPr>
              <a:t>Librarians</a:t>
            </a: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6046788" y="3429000"/>
            <a:ext cx="333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7BA62B"/>
                </a:solidFill>
                <a:ea typeface="Arial" pitchFamily="-112" charset="0"/>
                <a:cs typeface="Arial" pitchFamily="-112" charset="0"/>
              </a:rPr>
              <a:t>Instructors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341</Words>
  <Application>Microsoft Macintosh PowerPoint</Application>
  <PresentationFormat>On-screen Show (4:3)</PresentationFormat>
  <Paragraphs>76</Paragraphs>
  <Slides>15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Library Lightning Round </vt:lpstr>
      <vt:lpstr>Expanding Conversations About Information Literacy in the Curriculum: Faculty Guidance Using Focus Groups</vt:lpstr>
      <vt:lpstr>FACULTY FOCUS GROUPS BY DISCIPLINE</vt:lpstr>
      <vt:lpstr>Organization and Process</vt:lpstr>
      <vt:lpstr>WHAT WE LEARNED</vt:lpstr>
      <vt:lpstr>ACTION PLANS</vt:lpstr>
      <vt:lpstr>ACTION PLAN</vt:lpstr>
      <vt:lpstr>Concept mapping for collaboration</vt:lpstr>
      <vt:lpstr>Slide 9</vt:lpstr>
      <vt:lpstr>Slide 10</vt:lpstr>
      <vt:lpstr>Uses of concept mapping</vt:lpstr>
      <vt:lpstr>Slide 12</vt:lpstr>
      <vt:lpstr>Slide 13</vt:lpstr>
      <vt:lpstr>Slide 14</vt:lpstr>
      <vt:lpstr>Slide 15</vt:lpstr>
    </vt:vector>
  </TitlesOfParts>
  <Company>brain bolts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Diane Butler</cp:lastModifiedBy>
  <cp:revision>89</cp:revision>
  <dcterms:created xsi:type="dcterms:W3CDTF">2009-10-29T15:33:31Z</dcterms:created>
  <dcterms:modified xsi:type="dcterms:W3CDTF">2009-10-29T15:42:08Z</dcterms:modified>
</cp:coreProperties>
</file>